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5" r:id="rId6"/>
    <p:sldId id="269" r:id="rId7"/>
    <p:sldId id="270" r:id="rId8"/>
    <p:sldId id="278" r:id="rId9"/>
    <p:sldId id="271" r:id="rId10"/>
    <p:sldId id="279" r:id="rId11"/>
    <p:sldId id="272" r:id="rId12"/>
    <p:sldId id="277" r:id="rId13"/>
    <p:sldId id="273" r:id="rId14"/>
    <p:sldId id="280" r:id="rId15"/>
    <p:sldId id="274" r:id="rId16"/>
    <p:sldId id="284" r:id="rId17"/>
    <p:sldId id="283" r:id="rId18"/>
    <p:sldId id="275" r:id="rId19"/>
    <p:sldId id="276" r:id="rId20"/>
    <p:sldId id="281" r:id="rId21"/>
    <p:sldId id="282" r:id="rId22"/>
    <p:sldId id="264" r:id="rId23"/>
    <p:sldId id="263" r:id="rId24"/>
  </p:sldIdLst>
  <p:sldSz cx="12192000" cy="6858000"/>
  <p:notesSz cx="6858000" cy="9144000"/>
  <p:embeddedFontLst>
    <p:embeddedFont>
      <p:font typeface="KoPubWorld돋움체 Bold" pitchFamily="2" charset="-127"/>
      <p:bold r:id="rId25"/>
    </p:embeddedFont>
    <p:embeddedFont>
      <p:font typeface="KoPubWorld돋움체 Light" pitchFamily="2" charset="-127"/>
      <p:regular r:id="rId26"/>
    </p:embeddedFont>
    <p:embeddedFont>
      <p:font typeface="맑은 고딕" panose="020B0503020000020004" pitchFamily="34" charset="-127"/>
      <p:regular r:id="rId27"/>
      <p:bold r:id="rId28"/>
    </p:embeddedFont>
    <p:embeddedFont>
      <p:font typeface="KoPubWorldDotum_Pro Bold" pitchFamily="2" charset="-127"/>
      <p:bold r:id="rId29"/>
    </p:embeddedFont>
    <p:embeddedFont>
      <p:font typeface="KOPUBWORLDDOTUM_PRO LIGHT" pitchFamily="2" charset="-127"/>
      <p:regular r:id="rId30"/>
    </p:embeddedFont>
    <p:embeddedFont>
      <p:font typeface="KOPUBWORLDDOTUM_PRO LIGHT" pitchFamily="2" charset="-127"/>
      <p:regular r:id="rId30"/>
    </p:embeddedFont>
    <p:embeddedFont>
      <p:font typeface="KOPUBWORLDDOTUM_PRO MEDIUM" pitchFamily="2" charset="-127"/>
      <p:regular r:id="rId31"/>
    </p:embeddedFont>
    <p:embeddedFont>
      <p:font typeface="NanumGothic" panose="020D0604000000000000" pitchFamily="34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EFE2"/>
    <a:srgbClr val="FFFFFF"/>
    <a:srgbClr val="30302F"/>
    <a:srgbClr val="36D2CE"/>
    <a:srgbClr val="64DECF"/>
    <a:srgbClr val="FD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395" autoAdjust="0"/>
    <p:restoredTop sz="94660"/>
  </p:normalViewPr>
  <p:slideViewPr>
    <p:cSldViewPr snapToGrid="0">
      <p:cViewPr varScale="1">
        <p:scale>
          <a:sx n="94" d="100"/>
          <a:sy n="94" d="100"/>
        </p:scale>
        <p:origin x="22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1A2CC-AD33-4BEB-BEDF-7117FCB0AF3A}" type="datetimeFigureOut">
              <a:rPr lang="ko-KR" altLang="en-US" smtClean="0"/>
              <a:t>2020. 12. 9.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2652253" y="2941290"/>
            <a:ext cx="69092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온라인 </a:t>
            </a:r>
            <a:r>
              <a:rPr lang="ko-KR" altLang="en-US" sz="4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시큐어코딩</a:t>
            </a:r>
            <a:r>
              <a:rPr lang="ko-KR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</a:t>
            </a:r>
            <a:r>
              <a:rPr lang="ko-KR" altLang="en-US" sz="4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훈련시스템</a:t>
            </a:r>
            <a:endParaRPr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2797488" y="2541180"/>
            <a:ext cx="1941566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2797488" y="2522518"/>
            <a:ext cx="20031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종합설계프로젝트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E13764-1EF0-4A6F-8554-79E11A74BCAB}"/>
              </a:ext>
            </a:extLst>
          </p:cNvPr>
          <p:cNvSpPr txBox="1"/>
          <p:nvPr/>
        </p:nvSpPr>
        <p:spPr>
          <a:xfrm>
            <a:off x="5644594" y="5656784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슈프림팀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53E04DA2-2270-5941-8268-AD347EB6617D}"/>
              </a:ext>
            </a:extLst>
          </p:cNvPr>
          <p:cNvSpPr txBox="1"/>
          <p:nvPr/>
        </p:nvSpPr>
        <p:spPr>
          <a:xfrm>
            <a:off x="969249" y="2700608"/>
            <a:ext cx="45464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분석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/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설계 단계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의 보안 취약점 교육 자료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20711C-1255-D641-A7DF-3C172D38E635}"/>
              </a:ext>
            </a:extLst>
          </p:cNvPr>
          <p:cNvSpPr txBox="1"/>
          <p:nvPr/>
        </p:nvSpPr>
        <p:spPr>
          <a:xfrm>
            <a:off x="1224017" y="3179098"/>
            <a:ext cx="9081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👉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개념 설명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취약점 사례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설계 시 고려사항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관련 구현 단계 보안 약점 항목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사고 사례 제공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3169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시큐어코딩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교육 자료 제공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주요 기능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CF844A-BC23-D346-9B5A-834789332D16}"/>
              </a:ext>
            </a:extLst>
          </p:cNvPr>
          <p:cNvSpPr txBox="1"/>
          <p:nvPr/>
        </p:nvSpPr>
        <p:spPr>
          <a:xfrm>
            <a:off x="1394499" y="3696638"/>
            <a:ext cx="4397358" cy="2265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DBMS 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조회 및 결과 검증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XML 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조회 및 결과 검증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웹 서비스 요청 및 결과 검증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시스템 자원 접근 및 명령어 수행 입력 값 검증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http 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프로토콜 유효성 검증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업로드</a:t>
            </a: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/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다운로드 파일 검증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459056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3169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시큐어코딩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교육 자료 제공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주요 기능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3927C2-523A-BE41-A47A-7CEC51D28B23}"/>
              </a:ext>
            </a:extLst>
          </p:cNvPr>
          <p:cNvSpPr txBox="1"/>
          <p:nvPr/>
        </p:nvSpPr>
        <p:spPr>
          <a:xfrm>
            <a:off x="969249" y="2700608"/>
            <a:ext cx="1444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미니 문제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E60B61-DEEE-0C4C-85FB-9F072F6115E3}"/>
              </a:ext>
            </a:extLst>
          </p:cNvPr>
          <p:cNvSpPr txBox="1"/>
          <p:nvPr/>
        </p:nvSpPr>
        <p:spPr>
          <a:xfrm>
            <a:off x="1224017" y="3179098"/>
            <a:ext cx="6104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👉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학습 후 성취도를 확인할 수 있는 객관식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</a:t>
            </a:r>
            <a:r>
              <a:rPr kumimoji="1"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단답식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문제 제공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8499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3169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시큐어코딩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교육 자료 제공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주요 기능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AEBF19E-ACCF-2D45-B7D5-B50999703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370" y="2533376"/>
            <a:ext cx="7665260" cy="479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790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1973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실습 환경 제공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주요 기능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E60B61-DEEE-0C4C-85FB-9F072F6115E3}"/>
              </a:ext>
            </a:extLst>
          </p:cNvPr>
          <p:cNvSpPr txBox="1"/>
          <p:nvPr/>
        </p:nvSpPr>
        <p:spPr>
          <a:xfrm>
            <a:off x="913774" y="2509627"/>
            <a:ext cx="82927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👉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OWASP Top 10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중 가장 빈번히 공격당하고 중요한 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6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가지 보안 취약점을 추려내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</a:p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     해당 보안 취약점을 제거한 코드를 작성할 수 있도록 도움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EA07C5-D76F-764C-923C-05A5DB60C17C}"/>
              </a:ext>
            </a:extLst>
          </p:cNvPr>
          <p:cNvSpPr txBox="1"/>
          <p:nvPr/>
        </p:nvSpPr>
        <p:spPr>
          <a:xfrm>
            <a:off x="1370688" y="3461197"/>
            <a:ext cx="16097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SQL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삽입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파일 업로드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명령어 삽입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XSS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암호화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파라미터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조작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2371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1973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실습 환경 제공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주요 기능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C91573D-1CD2-5543-BDC3-E2CEA8432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133" y="2303864"/>
            <a:ext cx="8335733" cy="49793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05231FE-C130-1A4D-8438-541052FC832D}"/>
              </a:ext>
            </a:extLst>
          </p:cNvPr>
          <p:cNvSpPr txBox="1"/>
          <p:nvPr/>
        </p:nvSpPr>
        <p:spPr>
          <a:xfrm>
            <a:off x="1544208" y="3307858"/>
            <a:ext cx="633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문제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182BF27-15E4-1A42-9C97-8712BCEC77D0}"/>
              </a:ext>
            </a:extLst>
          </p:cNvPr>
          <p:cNvSpPr/>
          <p:nvPr/>
        </p:nvSpPr>
        <p:spPr>
          <a:xfrm>
            <a:off x="2200759" y="3235410"/>
            <a:ext cx="2262753" cy="22537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6369C3-72A9-AB4E-A594-CB31967B3C5B}"/>
              </a:ext>
            </a:extLst>
          </p:cNvPr>
          <p:cNvSpPr/>
          <p:nvPr/>
        </p:nvSpPr>
        <p:spPr>
          <a:xfrm>
            <a:off x="4486556" y="3235410"/>
            <a:ext cx="4827925" cy="96463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216713-8CB4-244B-AB53-DCA6FEC3D0EB}"/>
              </a:ext>
            </a:extLst>
          </p:cNvPr>
          <p:cNvSpPr txBox="1"/>
          <p:nvPr/>
        </p:nvSpPr>
        <p:spPr>
          <a:xfrm>
            <a:off x="9472420" y="3478206"/>
            <a:ext cx="2576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accent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취약점이 존재하는 코드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C15F176-C88E-7342-A27F-666048548BA0}"/>
              </a:ext>
            </a:extLst>
          </p:cNvPr>
          <p:cNvSpPr/>
          <p:nvPr/>
        </p:nvSpPr>
        <p:spPr>
          <a:xfrm>
            <a:off x="4486556" y="6066091"/>
            <a:ext cx="1449296" cy="5209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00B05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754A30-6615-D24A-B769-4F657E07017C}"/>
              </a:ext>
            </a:extLst>
          </p:cNvPr>
          <p:cNvSpPr txBox="1"/>
          <p:nvPr/>
        </p:nvSpPr>
        <p:spPr>
          <a:xfrm>
            <a:off x="6095999" y="6262850"/>
            <a:ext cx="1156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00B050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채점 결과</a:t>
            </a:r>
          </a:p>
        </p:txBody>
      </p:sp>
    </p:spTree>
    <p:extLst>
      <p:ext uri="{BB962C8B-B14F-4D97-AF65-F5344CB8AC3E}">
        <p14:creationId xmlns:p14="http://schemas.microsoft.com/office/powerpoint/2010/main" val="3352620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1973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실습 환경 제공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주요 기능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95EE825-8C4F-3D40-89D9-43F92A5364A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4"/>
          <a:stretch/>
        </p:blipFill>
        <p:spPr bwMode="auto">
          <a:xfrm>
            <a:off x="557400" y="2495529"/>
            <a:ext cx="11077200" cy="37291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45298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1973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실습 환경 제공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주요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C91EE7-34DB-F241-96B3-588607DFAFAB}"/>
              </a:ext>
            </a:extLst>
          </p:cNvPr>
          <p:cNvSpPr txBox="1"/>
          <p:nvPr/>
        </p:nvSpPr>
        <p:spPr>
          <a:xfrm>
            <a:off x="1062997" y="2676484"/>
            <a:ext cx="8183651" cy="23660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빌드가 되는 제대로 된 코드를 작성했는가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?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-</a:t>
            </a:r>
            <a:r>
              <a:rPr kumimoji="1"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쉘 스크립트 이용</a:t>
            </a:r>
            <a:endParaRPr kumimoji="1"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정답 코드와 비교해 취약점이 존재하는 코드를 없애서 제대로 된 코드를 작성했는가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?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-</a:t>
            </a:r>
            <a:r>
              <a:rPr kumimoji="1"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정규식 </a:t>
            </a:r>
            <a:r>
              <a:rPr kumimoji="1"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및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소스코드 유사도 측정 도구인 </a:t>
            </a:r>
            <a:r>
              <a:rPr lang="en" altLang="ko-Kore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MOSS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활용</a:t>
            </a:r>
            <a:endParaRPr kumimoji="1"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꼭 들어가야하는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,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취약점을 제거시키는 코드가 제대로 된 위치에 들어갔는가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?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-</a:t>
            </a:r>
            <a:r>
              <a:rPr kumimoji="1"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코드의 위치에 대한 정보를 서버에 저장해 비교</a:t>
            </a:r>
            <a:endParaRPr kumimoji="1"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0698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1973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실습 환경 제공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주요 기능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E60B61-DEEE-0C4C-85FB-9F072F6115E3}"/>
              </a:ext>
            </a:extLst>
          </p:cNvPr>
          <p:cNvSpPr txBox="1"/>
          <p:nvPr/>
        </p:nvSpPr>
        <p:spPr>
          <a:xfrm>
            <a:off x="913775" y="2509627"/>
            <a:ext cx="107208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특정 문제에 도전한 사용자 수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문제를 푸는데 걸린 시간 및 평균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문제마다 점수를 부여해 나의 전체 점수 및 순위를 볼 수 있음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👉 자신이 다른 사람과 비교해 어느 정도의 실력을 가지고 있는지 판단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.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학습의 즐거움을 높임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69564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21980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3.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레벨 테스트 기능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기타 기능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E60B61-DEEE-0C4C-85FB-9F072F6115E3}"/>
              </a:ext>
            </a:extLst>
          </p:cNvPr>
          <p:cNvSpPr txBox="1"/>
          <p:nvPr/>
        </p:nvSpPr>
        <p:spPr>
          <a:xfrm>
            <a:off x="914301" y="2485193"/>
            <a:ext cx="7116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👉 특정 교육들을 이수한 후 자신이 어느정도 지식을 가지고 있는지 확인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E33EA2-3190-6A43-9863-8375A65AFCDD}"/>
              </a:ext>
            </a:extLst>
          </p:cNvPr>
          <p:cNvSpPr txBox="1"/>
          <p:nvPr/>
        </p:nvSpPr>
        <p:spPr>
          <a:xfrm>
            <a:off x="557400" y="3322082"/>
            <a:ext cx="16754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4.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게시판 기능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B430B2-70FF-4B46-8A2C-5425E28B95F5}"/>
              </a:ext>
            </a:extLst>
          </p:cNvPr>
          <p:cNvSpPr txBox="1"/>
          <p:nvPr/>
        </p:nvSpPr>
        <p:spPr>
          <a:xfrm>
            <a:off x="914301" y="3818810"/>
            <a:ext cx="5472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👉 자유롭게 교육이나 문제에 대한 의견을 나눌 수 있음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49023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947212" y="188165"/>
            <a:ext cx="2297576" cy="830997"/>
            <a:chOff x="3819245" y="188165"/>
            <a:chExt cx="2297576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3" y="271010"/>
              <a:ext cx="15137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 시연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80A2B54-D35E-F940-A653-5C9D35F0C67A}"/>
              </a:ext>
            </a:extLst>
          </p:cNvPr>
          <p:cNvSpPr txBox="1"/>
          <p:nvPr/>
        </p:nvSpPr>
        <p:spPr>
          <a:xfrm>
            <a:off x="4357383" y="3244334"/>
            <a:ext cx="3477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조인택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팀원의 시연이 있겠습니다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6994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3430943" y="2598003"/>
            <a:ext cx="6525954" cy="830997"/>
            <a:chOff x="3403338" y="2598003"/>
            <a:chExt cx="6525954" cy="83099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2398040" cy="830997"/>
              <a:chOff x="3403338" y="2598003"/>
              <a:chExt cx="2398040" cy="83099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161935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프로젝트 개요</a:t>
                </a:r>
                <a:endPara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개발 배경 및 목적</a:t>
                </a:r>
                <a:endPara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5AF55B-2B72-4D64-9D81-C0FF482732D7}"/>
                </a:ext>
              </a:extLst>
            </p:cNvPr>
            <p:cNvGrpSpPr/>
            <p:nvPr/>
          </p:nvGrpSpPr>
          <p:grpSpPr>
            <a:xfrm>
              <a:off x="6454034" y="2598003"/>
              <a:ext cx="3475258" cy="830997"/>
              <a:chOff x="6454034" y="2598003"/>
              <a:chExt cx="3475258" cy="830997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1C3A4C-9A1E-4998-B64C-27B322E1FB56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02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D65EA8-75FC-4381-8F1B-C7736D8545B7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269657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프로젝트 소개</a:t>
                </a:r>
                <a:endPara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온라인 </a:t>
                </a:r>
                <a:r>
                  <a:rPr lang="ko-KR" altLang="en-US" sz="16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시큐어코딩</a:t>
                </a:r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훈련 시스템</a:t>
                </a: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10A0C2-7056-4128-9CFF-35AD6D14E6E9}"/>
              </a:ext>
            </a:extLst>
          </p:cNvPr>
          <p:cNvGrpSpPr/>
          <p:nvPr/>
        </p:nvGrpSpPr>
        <p:grpSpPr>
          <a:xfrm>
            <a:off x="3430943" y="3975509"/>
            <a:ext cx="4791505" cy="830997"/>
            <a:chOff x="3403338" y="2598003"/>
            <a:chExt cx="4791505" cy="830997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308CA84-006B-484A-8754-1324C45CC9BF}"/>
                </a:ext>
              </a:extLst>
            </p:cNvPr>
            <p:cNvGrpSpPr/>
            <p:nvPr/>
          </p:nvGrpSpPr>
          <p:grpSpPr>
            <a:xfrm>
              <a:off x="3403338" y="2598003"/>
              <a:ext cx="2099882" cy="830997"/>
              <a:chOff x="3403338" y="2598003"/>
              <a:chExt cx="2099882" cy="830997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0CFC9F3-8653-43AE-9477-2C2433CDFB7C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03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5E7C0A-107D-42CB-B9CD-E10345F601C6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132119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프로젝트 시연</a:t>
                </a:r>
                <a:endPara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  <a:p>
                <a:endPara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EB5D733-A69C-4097-BE69-B9D246267EE9}"/>
                </a:ext>
              </a:extLst>
            </p:cNvPr>
            <p:cNvGrpSpPr/>
            <p:nvPr/>
          </p:nvGrpSpPr>
          <p:grpSpPr>
            <a:xfrm>
              <a:off x="6454034" y="2598003"/>
              <a:ext cx="1740809" cy="830997"/>
              <a:chOff x="6454034" y="2598003"/>
              <a:chExt cx="1740809" cy="83099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74EE2F-A74E-4E1E-9CEB-30D4C6E6FA83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04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B3CB60C-CD34-4E14-914C-4591010964E0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96212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기대 효과</a:t>
                </a:r>
                <a:endPara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  <a:p>
                <a:endPara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5348599" y="188165"/>
            <a:ext cx="1860374" cy="830997"/>
            <a:chOff x="3819245" y="188165"/>
            <a:chExt cx="1860374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3" y="271010"/>
              <a:ext cx="107651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기대 효과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604280" y="1815585"/>
            <a:ext cx="77027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학생들이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시큐어코딩을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더 쉽게 접할 수 있고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,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흥미를 가지게 할 수 있음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F001F8-1F7A-BA44-8A45-1F11E4EB8BAC}"/>
              </a:ext>
            </a:extLst>
          </p:cNvPr>
          <p:cNvSpPr txBox="1"/>
          <p:nvPr/>
        </p:nvSpPr>
        <p:spPr>
          <a:xfrm>
            <a:off x="604280" y="2572420"/>
            <a:ext cx="8523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시큐어코딩에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대한 지식 및 경험을 기반으로 더 안전한 시스템을 개발할 수 있음</a:t>
            </a:r>
          </a:p>
        </p:txBody>
      </p:sp>
    </p:spTree>
    <p:extLst>
      <p:ext uri="{BB962C8B-B14F-4D97-AF65-F5344CB8AC3E}">
        <p14:creationId xmlns:p14="http://schemas.microsoft.com/office/powerpoint/2010/main" val="24684901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5348599" y="188165"/>
            <a:ext cx="1860374" cy="830997"/>
            <a:chOff x="3819245" y="188165"/>
            <a:chExt cx="1860374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3" y="271010"/>
              <a:ext cx="107651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기대 효과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604280" y="3024452"/>
            <a:ext cx="8228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현재는 문제와 함께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취약점이 존재하는 코드를 제공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하고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,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이를 고치도록 유도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DEE648-008B-C242-9064-042983438D2E}"/>
              </a:ext>
            </a:extLst>
          </p:cNvPr>
          <p:cNvSpPr txBox="1"/>
          <p:nvPr/>
        </p:nvSpPr>
        <p:spPr>
          <a:xfrm>
            <a:off x="867806" y="3508843"/>
            <a:ext cx="96071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👉 문제마다 정답 코드가 이미 있기 때문에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사용자 코드와 정답 코드와의 비교를 통해 채점을 진행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    사용자가 처음부터 코드를 작성 하진 않음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0E73E5-70E0-F84E-9DC7-08F35A48B132}"/>
              </a:ext>
            </a:extLst>
          </p:cNvPr>
          <p:cNvSpPr txBox="1"/>
          <p:nvPr/>
        </p:nvSpPr>
        <p:spPr>
          <a:xfrm>
            <a:off x="604281" y="5013590"/>
            <a:ext cx="11030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이후에 어떤 소스코드를 넣어도 취약점을 진단할 수 있는 엔진을 붙인다면 더 수준 높은 문제와 환경을 제공할 수 있을 것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A0DDF1-A3E3-5845-AC08-EDAEC7C845A0}"/>
              </a:ext>
            </a:extLst>
          </p:cNvPr>
          <p:cNvSpPr txBox="1"/>
          <p:nvPr/>
        </p:nvSpPr>
        <p:spPr>
          <a:xfrm>
            <a:off x="604280" y="1594713"/>
            <a:ext cx="11030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해당 프로젝트의 목표는 사용자에게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시큐어코딩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교육과 훈련을 좀 더 흥미롭고 쉽게 제공할 수 있는 시스템을 만드는 것</a:t>
            </a:r>
          </a:p>
        </p:txBody>
      </p:sp>
    </p:spTree>
    <p:extLst>
      <p:ext uri="{BB962C8B-B14F-4D97-AF65-F5344CB8AC3E}">
        <p14:creationId xmlns:p14="http://schemas.microsoft.com/office/powerpoint/2010/main" val="5533626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3135895" y="2922628"/>
            <a:ext cx="5920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경청해주셔서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감사합니다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3274992" y="2541180"/>
            <a:ext cx="183842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3274991" y="2522518"/>
            <a:ext cx="1838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THANK YOU -</a:t>
            </a:r>
            <a:endParaRPr lang="ko-KR" altLang="en-US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1240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2"/>
            <a:ext cx="12213771" cy="6858001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5029763" y="2749367"/>
            <a:ext cx="21324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 &amp; A</a:t>
            </a:r>
            <a:endParaRPr lang="ko-KR" altLang="en-US" sz="4400" spc="6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8637704" y="4995951"/>
            <a:ext cx="345038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b="1" dirty="0">
                <a:solidFill>
                  <a:schemeClr val="bg1">
                    <a:alpha val="16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Q&amp;A</a:t>
            </a:r>
            <a:endParaRPr lang="ko-KR" altLang="en-US" sz="11500" b="1" dirty="0">
              <a:solidFill>
                <a:schemeClr val="bg1">
                  <a:alpha val="16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66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315CDC-57F8-0E4A-AD27-E460CC40C476}"/>
              </a:ext>
            </a:extLst>
          </p:cNvPr>
          <p:cNvSpPr txBox="1"/>
          <p:nvPr/>
        </p:nvSpPr>
        <p:spPr>
          <a:xfrm>
            <a:off x="557401" y="1638005"/>
            <a:ext cx="1107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시큐어코딩이란</a:t>
            </a:r>
            <a:r>
              <a:rPr kumimoji="1"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?</a:t>
            </a:r>
          </a:p>
          <a:p>
            <a:endParaRPr kumimoji="1"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소프트웨어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(</a:t>
            </a:r>
            <a:r>
              <a:rPr lang="en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SW)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를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개발함에 있어 개발자의 실수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논리적 오류 등으로 인해 </a:t>
            </a:r>
            <a:r>
              <a:rPr lang="en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SW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에 내포될 수 있는 보안취약점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(</a:t>
            </a:r>
            <a:r>
              <a:rPr lang="en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vulnerability)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을 배제하기 위한 코딩 기법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1916BBB-7CD6-7C44-B474-2E13E6B47241}"/>
              </a:ext>
            </a:extLst>
          </p:cNvPr>
          <p:cNvGrpSpPr/>
          <p:nvPr/>
        </p:nvGrpSpPr>
        <p:grpSpPr>
          <a:xfrm>
            <a:off x="4845575" y="188165"/>
            <a:ext cx="2250480" cy="830997"/>
            <a:chOff x="3819245" y="188165"/>
            <a:chExt cx="2250480" cy="830997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A3F1BB9-B6BF-F14A-B723-19885EB2887A}"/>
                </a:ext>
              </a:extLst>
            </p:cNvPr>
            <p:cNvSpPr/>
            <p:nvPr/>
          </p:nvSpPr>
          <p:spPr>
            <a:xfrm>
              <a:off x="4603102" y="271010"/>
              <a:ext cx="1466623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 개요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개발 배경 및 목적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F4D4188-1572-AD42-902B-FF69833C63FD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EA5AFAC-191A-D744-8A92-70B035E6B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051" y="3580287"/>
            <a:ext cx="8343992" cy="2780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4226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845575" y="188165"/>
            <a:ext cx="2250480" cy="830997"/>
            <a:chOff x="3819245" y="188165"/>
            <a:chExt cx="2250480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1466623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 개요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개발 배경 및 목적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2951C72-8111-1B4E-B7AC-A62C66A5500C}"/>
              </a:ext>
            </a:extLst>
          </p:cNvPr>
          <p:cNvSpPr txBox="1"/>
          <p:nvPr/>
        </p:nvSpPr>
        <p:spPr>
          <a:xfrm>
            <a:off x="557400" y="1569028"/>
            <a:ext cx="110772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행정 공공 시스템 개발 시 </a:t>
            </a:r>
            <a:r>
              <a:rPr lang="ko-KR" altLang="en-US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시큐어코딩</a:t>
            </a: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적용 </a:t>
            </a:r>
            <a:r>
              <a:rPr lang="ko-KR" alt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의무화</a:t>
            </a:r>
          </a:p>
          <a:p>
            <a:pPr algn="ctr"/>
            <a:endParaRPr lang="en-US" altLang="ko-KR" sz="22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ctr"/>
            <a:r>
              <a:rPr lang="en-US" altLang="ko-KR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&amp;</a:t>
            </a:r>
          </a:p>
          <a:p>
            <a:pPr algn="ctr"/>
            <a:endParaRPr lang="en-US" altLang="ko-KR" sz="22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ctr"/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개발 과정에서 </a:t>
            </a:r>
            <a:r>
              <a:rPr lang="ko-KR" altLang="en-US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시큐어코딩을</a:t>
            </a: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적용한다면 </a:t>
            </a:r>
            <a:r>
              <a:rPr lang="ko-KR" alt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취약점 감소 </a:t>
            </a: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및 </a:t>
            </a:r>
            <a:r>
              <a:rPr lang="ko-KR" alt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비용 절감</a:t>
            </a: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가능</a:t>
            </a:r>
            <a:endParaRPr lang="en-US" altLang="ko-KR" sz="22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3" name="아래쪽 화살표[D] 2">
            <a:extLst>
              <a:ext uri="{FF2B5EF4-FFF2-40B4-BE49-F238E27FC236}">
                <a16:creationId xmlns:a16="http://schemas.microsoft.com/office/drawing/2014/main" id="{3EB414F7-8782-374D-B0F1-C842B903350B}"/>
              </a:ext>
            </a:extLst>
          </p:cNvPr>
          <p:cNvSpPr/>
          <p:nvPr/>
        </p:nvSpPr>
        <p:spPr>
          <a:xfrm>
            <a:off x="5836093" y="3903998"/>
            <a:ext cx="519814" cy="752583"/>
          </a:xfrm>
          <a:prstGeom prst="downArrow">
            <a:avLst/>
          </a:prstGeom>
          <a:solidFill>
            <a:srgbClr val="303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4186BA-29FB-C74C-B183-0FCF6E38185B}"/>
              </a:ext>
            </a:extLst>
          </p:cNvPr>
          <p:cNvSpPr txBox="1"/>
          <p:nvPr/>
        </p:nvSpPr>
        <p:spPr>
          <a:xfrm>
            <a:off x="432215" y="5288972"/>
            <a:ext cx="11077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시큐어코딩</a:t>
            </a:r>
            <a:r>
              <a:rPr lang="ko-KR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교육은 선택이 아닌 필수</a:t>
            </a:r>
            <a:endParaRPr lang="en-US" altLang="ko-KR" sz="2200" b="1" dirty="0">
              <a:solidFill>
                <a:schemeClr val="tx1">
                  <a:lumMod val="75000"/>
                  <a:lumOff val="2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230D13E-5DFD-1F43-98DC-B424B88D7FBA}"/>
              </a:ext>
            </a:extLst>
          </p:cNvPr>
          <p:cNvSpPr/>
          <p:nvPr/>
        </p:nvSpPr>
        <p:spPr>
          <a:xfrm>
            <a:off x="7929323" y="532256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❗️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20974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845575" y="188165"/>
            <a:ext cx="2250480" cy="830997"/>
            <a:chOff x="3819245" y="188165"/>
            <a:chExt cx="2250480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1466623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 개요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개발 배경 및 목적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AE1D922-D3C9-C24C-B26B-DD74DF7D1C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8" b="5321"/>
          <a:stretch/>
        </p:blipFill>
        <p:spPr>
          <a:xfrm>
            <a:off x="3326890" y="1632944"/>
            <a:ext cx="5538220" cy="356064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4084872" y="5723405"/>
            <a:ext cx="4022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기존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온라인 코딩 교육 시스템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은 다수 존재</a:t>
            </a:r>
          </a:p>
        </p:txBody>
      </p:sp>
    </p:spTree>
    <p:extLst>
      <p:ext uri="{BB962C8B-B14F-4D97-AF65-F5344CB8AC3E}">
        <p14:creationId xmlns:p14="http://schemas.microsoft.com/office/powerpoint/2010/main" val="567875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315CDC-57F8-0E4A-AD27-E460CC40C476}"/>
              </a:ext>
            </a:extLst>
          </p:cNvPr>
          <p:cNvSpPr txBox="1"/>
          <p:nvPr/>
        </p:nvSpPr>
        <p:spPr>
          <a:xfrm>
            <a:off x="3342682" y="1437010"/>
            <a:ext cx="5506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하지만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시큐어코딩에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대해 배울 수 있는 기회는 많지 않다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!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845575" y="188165"/>
            <a:ext cx="2250480" cy="830997"/>
            <a:chOff x="3819245" y="188165"/>
            <a:chExt cx="2250480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1466623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 개요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개발 배경 및 목적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AE1D922-D3C9-C24C-B26B-DD74DF7D1C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8" b="5321"/>
          <a:stretch/>
        </p:blipFill>
        <p:spPr>
          <a:xfrm>
            <a:off x="3326890" y="1926859"/>
            <a:ext cx="5538220" cy="356064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C785C80-233E-D44D-939B-83B8A11C0700}"/>
              </a:ext>
            </a:extLst>
          </p:cNvPr>
          <p:cNvSpPr/>
          <p:nvPr/>
        </p:nvSpPr>
        <p:spPr>
          <a:xfrm>
            <a:off x="114300" y="1100807"/>
            <a:ext cx="11919857" cy="567555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3733683" y="1993388"/>
            <a:ext cx="46810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하지만 </a:t>
            </a:r>
            <a:r>
              <a:rPr lang="ko-KR" alt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온라인 </a:t>
            </a:r>
            <a:r>
              <a:rPr lang="ko-KR" altLang="en-US" sz="2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시큐어코딩</a:t>
            </a:r>
            <a:r>
              <a:rPr lang="ko-KR" alt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교육 시스템</a:t>
            </a: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은</a:t>
            </a:r>
            <a:br>
              <a:rPr lang="en-US" altLang="ko-KR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</a:b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존재하지 않음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AAACBC-3C59-444C-8511-643A2F4B525F}"/>
              </a:ext>
            </a:extLst>
          </p:cNvPr>
          <p:cNvSpPr txBox="1"/>
          <p:nvPr/>
        </p:nvSpPr>
        <p:spPr>
          <a:xfrm>
            <a:off x="3768148" y="3588881"/>
            <a:ext cx="46121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주로 오프라인</a:t>
            </a:r>
            <a:r>
              <a:rPr lang="en-US" altLang="ko-KR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학원 등</a:t>
            </a:r>
            <a:r>
              <a:rPr lang="en-US" altLang="ko-KR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에서 유료로 교육</a:t>
            </a:r>
            <a:endParaRPr lang="en-US" altLang="ko-KR" sz="22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6CFAA3-BCCE-D545-8A83-22F1E088612C}"/>
              </a:ext>
            </a:extLst>
          </p:cNvPr>
          <p:cNvSpPr txBox="1"/>
          <p:nvPr/>
        </p:nvSpPr>
        <p:spPr>
          <a:xfrm>
            <a:off x="4224203" y="4845820"/>
            <a:ext cx="370005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학교 수업 내용은 이론에서 끝남</a:t>
            </a:r>
            <a:endParaRPr lang="en-US" altLang="ko-KR" sz="22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0045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3442869" y="2844225"/>
            <a:ext cx="5306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온라인 </a:t>
            </a:r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시큐어코딩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훈련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시스템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A14FED-DBFF-954E-9F98-4479B5CC9180}"/>
              </a:ext>
            </a:extLst>
          </p:cNvPr>
          <p:cNvSpPr txBox="1"/>
          <p:nvPr/>
        </p:nvSpPr>
        <p:spPr>
          <a:xfrm>
            <a:off x="3146181" y="2669898"/>
            <a:ext cx="3946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“</a:t>
            </a:r>
            <a:endParaRPr lang="ko-KR" altLang="en-US" sz="40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911765-0B78-7143-8153-F61080B2BA10}"/>
              </a:ext>
            </a:extLst>
          </p:cNvPr>
          <p:cNvSpPr txBox="1"/>
          <p:nvPr/>
        </p:nvSpPr>
        <p:spPr>
          <a:xfrm>
            <a:off x="8617116" y="3169270"/>
            <a:ext cx="3946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”</a:t>
            </a:r>
            <a:endParaRPr lang="ko-KR" altLang="en-US" sz="40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5867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3925373" y="1714683"/>
            <a:ext cx="434125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온라인 </a:t>
            </a:r>
            <a:r>
              <a:rPr lang="ko-KR" alt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시큐어코딩</a:t>
            </a:r>
            <a:r>
              <a:rPr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훈련</a:t>
            </a:r>
            <a:r>
              <a:rPr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시스템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A14FED-DBFF-954E-9F98-4479B5CC9180}"/>
              </a:ext>
            </a:extLst>
          </p:cNvPr>
          <p:cNvSpPr txBox="1"/>
          <p:nvPr/>
        </p:nvSpPr>
        <p:spPr>
          <a:xfrm>
            <a:off x="3748882" y="1622351"/>
            <a:ext cx="352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“</a:t>
            </a:r>
            <a:endParaRPr lang="ko-KR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911765-0B78-7143-8153-F61080B2BA10}"/>
              </a:ext>
            </a:extLst>
          </p:cNvPr>
          <p:cNvSpPr txBox="1"/>
          <p:nvPr/>
        </p:nvSpPr>
        <p:spPr>
          <a:xfrm>
            <a:off x="8036347" y="1925046"/>
            <a:ext cx="352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”</a:t>
            </a:r>
            <a:endParaRPr lang="ko-KR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CD316F-16C1-E74F-A5B2-C6188B4D7A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496" y="3210875"/>
            <a:ext cx="1440000" cy="144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17AE258-2EB2-0940-87DD-DD54C6FC68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506" y="3210875"/>
            <a:ext cx="1440000" cy="144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C030E80-4B8D-EF4B-B3FD-7094007693CB}"/>
              </a:ext>
            </a:extLst>
          </p:cNvPr>
          <p:cNvSpPr txBox="1"/>
          <p:nvPr/>
        </p:nvSpPr>
        <p:spPr>
          <a:xfrm>
            <a:off x="3534575" y="5027680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온라인으로 학습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EDE4C6-68A2-3D45-B3A0-02C232973D1E}"/>
              </a:ext>
            </a:extLst>
          </p:cNvPr>
          <p:cNvSpPr txBox="1"/>
          <p:nvPr/>
        </p:nvSpPr>
        <p:spPr>
          <a:xfrm>
            <a:off x="6957922" y="5027680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다양한 문제 풀이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7249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ED6207-0F67-4F41-9607-4EE2929FFB0B}"/>
              </a:ext>
            </a:extLst>
          </p:cNvPr>
          <p:cNvGrpSpPr/>
          <p:nvPr/>
        </p:nvGrpSpPr>
        <p:grpSpPr>
          <a:xfrm>
            <a:off x="4648915" y="188165"/>
            <a:ext cx="2894168" cy="830997"/>
            <a:chOff x="3819245" y="188165"/>
            <a:chExt cx="2894168" cy="83099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C4F981-45BA-4144-87B0-96F670A05EA4}"/>
                </a:ext>
              </a:extLst>
            </p:cNvPr>
            <p:cNvSpPr/>
            <p:nvPr/>
          </p:nvSpPr>
          <p:spPr>
            <a:xfrm>
              <a:off x="4603102" y="271010"/>
              <a:ext cx="21103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소개</a:t>
              </a:r>
              <a:endPara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온라인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시큐어코딩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훈련 시스템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40DD25-F44B-9745-A9DC-AD9B92E9F883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6DD077-FCDB-6944-A945-73AE99D88012}"/>
              </a:ext>
            </a:extLst>
          </p:cNvPr>
          <p:cNvSpPr txBox="1"/>
          <p:nvPr/>
        </p:nvSpPr>
        <p:spPr>
          <a:xfrm>
            <a:off x="557400" y="1988465"/>
            <a:ext cx="3169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시큐어코딩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교육 자료 제공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51C9A-EB03-494E-AB3A-4E1AF4AEFB68}"/>
              </a:ext>
            </a:extLst>
          </p:cNvPr>
          <p:cNvSpPr txBox="1"/>
          <p:nvPr/>
        </p:nvSpPr>
        <p:spPr>
          <a:xfrm>
            <a:off x="557400" y="133784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주요 기능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3927C2-523A-BE41-A47A-7CEC51D28B23}"/>
              </a:ext>
            </a:extLst>
          </p:cNvPr>
          <p:cNvSpPr txBox="1"/>
          <p:nvPr/>
        </p:nvSpPr>
        <p:spPr>
          <a:xfrm>
            <a:off x="969249" y="2700608"/>
            <a:ext cx="3983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구현 단계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의 보안 취약점 교육 자료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E60B61-DEEE-0C4C-85FB-9F072F6115E3}"/>
              </a:ext>
            </a:extLst>
          </p:cNvPr>
          <p:cNvSpPr txBox="1"/>
          <p:nvPr/>
        </p:nvSpPr>
        <p:spPr>
          <a:xfrm>
            <a:off x="1224017" y="3179098"/>
            <a:ext cx="5748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👉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취약점 개념 설명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방어 기법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코드 예제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참고자료 제공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62BC55-A234-B74B-8AB7-C7D3D088631D}"/>
              </a:ext>
            </a:extLst>
          </p:cNvPr>
          <p:cNvSpPr txBox="1"/>
          <p:nvPr/>
        </p:nvSpPr>
        <p:spPr>
          <a:xfrm>
            <a:off x="1394499" y="3696638"/>
            <a:ext cx="3078087" cy="26345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SQL 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삽입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파일 업로드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명령어 삽입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XSS (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크로스 스크립트 사이트</a:t>
            </a: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암호화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파라미터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KoPubWorldDotum_Pro Medium" pitchFamily="2" charset="-127"/>
                <a:sym typeface="Wingdings" pitchFamily="2" charset="2"/>
              </a:rPr>
              <a:t> 조작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  <a:cs typeface="KoPubWorldDotum_Pro Medium" pitchFamily="2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296044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</TotalTime>
  <Words>711</Words>
  <Application>Microsoft Macintosh PowerPoint</Application>
  <PresentationFormat>와이드스크린</PresentationFormat>
  <Paragraphs>167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KoPubWorld돋움체 Light</vt:lpstr>
      <vt:lpstr>NanumGothic</vt:lpstr>
      <vt:lpstr>KoPubWorld돋움체 Bold</vt:lpstr>
      <vt:lpstr>Arial</vt:lpstr>
      <vt:lpstr>맑은 고딕</vt:lpstr>
      <vt:lpstr>KOPUBWORLDDOTUM_PRO LIGHT</vt:lpstr>
      <vt:lpstr>KOPUBWORLDDOTUM_PRO LIGHT</vt:lpstr>
      <vt:lpstr>KoPubWorldDotum_Pro Bold</vt:lpstr>
      <vt:lpstr>KOPUBWORLDDOTUM_PRO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 유진</dc:creator>
  <cp:lastModifiedBy>양 시연</cp:lastModifiedBy>
  <cp:revision>37</cp:revision>
  <dcterms:created xsi:type="dcterms:W3CDTF">2020-01-03T14:16:53Z</dcterms:created>
  <dcterms:modified xsi:type="dcterms:W3CDTF">2020-12-09T09:37:15Z</dcterms:modified>
</cp:coreProperties>
</file>

<file path=docProps/thumbnail.jpeg>
</file>